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17" r:id="rId1"/>
  </p:sldMasterIdLst>
  <p:notesMasterIdLst>
    <p:notesMasterId r:id="rId15"/>
  </p:notesMasterIdLst>
  <p:handoutMasterIdLst>
    <p:handoutMasterId r:id="rId16"/>
  </p:handoutMasterIdLst>
  <p:sldIdLst>
    <p:sldId id="1865" r:id="rId2"/>
    <p:sldId id="1870" r:id="rId3"/>
    <p:sldId id="1866" r:id="rId4"/>
    <p:sldId id="1867" r:id="rId5"/>
    <p:sldId id="1871" r:id="rId6"/>
    <p:sldId id="1869" r:id="rId7"/>
    <p:sldId id="1872" r:id="rId8"/>
    <p:sldId id="1873" r:id="rId9"/>
    <p:sldId id="1874" r:id="rId10"/>
    <p:sldId id="1875" r:id="rId11"/>
    <p:sldId id="1876" r:id="rId12"/>
    <p:sldId id="1878" r:id="rId13"/>
    <p:sldId id="1877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2625"/>
    <a:srgbClr val="FFC46D"/>
    <a:srgbClr val="FFA86D"/>
    <a:srgbClr val="DE5E54"/>
    <a:srgbClr val="FF964F"/>
    <a:srgbClr val="FF6600"/>
    <a:srgbClr val="CC9900"/>
    <a:srgbClr val="99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3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-558" y="-72"/>
      </p:cViewPr>
      <p:guideLst>
        <p:guide orient="horz" pos="2184"/>
        <p:guide pos="552"/>
        <p:guide pos="7200"/>
        <p:guide pos="4368"/>
      </p:guideLst>
    </p:cSldViewPr>
  </p:slideViewPr>
  <p:outlineViewPr>
    <p:cViewPr>
      <p:scale>
        <a:sx n="33" d="100"/>
        <a:sy n="33" d="100"/>
      </p:scale>
      <p:origin x="0" y="-2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84" y="3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E684388-8989-449D-BCDF-41CBBD7A44A1}" type="datetimeFigureOut">
              <a:rPr lang="en-US"/>
              <a:pPr>
                <a:defRPr/>
              </a:pPr>
              <a:t>9/23/2024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66C2BC8-5F25-4A65-893A-C88E99ABE7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47BED75-5DEF-48F5-A096-E424A2F724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297D75-3F16-42DF-B956-B27EE667CDD0}" type="slidenum">
              <a:rPr lang="en-US" altLang="en-US" smtClean="0">
                <a:latin typeface="Arial" charset="0"/>
                <a:cs typeface="Arial" charset="0"/>
              </a:rPr>
              <a:pPr/>
              <a:t>1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7E347-76BC-427D-9552-30C047614647}" type="slidenum">
              <a:rPr lang="en-US" altLang="en-US" smtClean="0">
                <a:latin typeface="Arial" charset="0"/>
                <a:cs typeface="Arial" charset="0"/>
              </a:rPr>
              <a:pPr/>
              <a:t>4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A10BA6-C9F8-484A-A218-9ED48573DBED}" type="slidenum">
              <a:rPr lang="en-US" altLang="en-US" smtClean="0">
                <a:latin typeface="Arial" charset="0"/>
                <a:cs typeface="Arial" charset="0"/>
              </a:rPr>
              <a:pPr/>
              <a:t>6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9982D-68B6-41AE-9BE6-BC93D5C6C6E0}" type="slidenum">
              <a:rPr lang="en-US" altLang="en-US" smtClean="0">
                <a:latin typeface="Arial" charset="0"/>
                <a:cs typeface="Arial" charset="0"/>
              </a:rPr>
              <a:pPr/>
              <a:t>10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00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2770632"/>
            <a:ext cx="7443216" cy="1325563"/>
          </a:xfrm>
        </p:spPr>
        <p:txBody>
          <a:bodyPr>
            <a:normAutofit/>
          </a:bodyPr>
          <a:lstStyle>
            <a:lvl1pPr algn="ctr">
              <a:defRPr sz="4800"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5" hidden="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853113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phic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834063"/>
            <a:ext cx="12192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975104"/>
            <a:ext cx="9141397" cy="615553"/>
          </a:xfrm>
          <a:noFill/>
        </p:spPr>
        <p:txBody>
          <a:bodyPr lIns="0" tIns="0" rIns="0" bIns="0" anchor="b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834063"/>
            <a:ext cx="12192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6577"/>
            <a:ext cx="10668000" cy="615553"/>
          </a:xfrm>
          <a:noFill/>
        </p:spPr>
        <p:txBody>
          <a:bodyPr lIns="0" tIns="0" rIns="0" bIns="0" anchor="b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4"/>
            <a:ext cx="10667999" cy="646332"/>
          </a:xfrm>
        </p:spPr>
        <p:txBody>
          <a:bodyPr lIns="0" rtlCol="0">
            <a:normAutofit/>
          </a:bodyPr>
          <a:lstStyle>
            <a:lvl1pPr>
              <a:defRPr lang="en-US" sz="400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FBFC2-D30F-4BBE-BC4D-645C3038CDFA}" type="datetimeFigureOut">
              <a:rPr lang="en-US" altLang="en-US"/>
              <a:pPr>
                <a:defRPr/>
              </a:pPr>
              <a:t>9/23/2024</a:t>
            </a:fld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FB0DC-49E8-4B8C-93C2-6A51A85F2A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00075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2624" y="715962"/>
            <a:ext cx="4227375" cy="4727907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000750"/>
            <a:ext cx="1219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7" hidden="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34413" y="0"/>
            <a:ext cx="3557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phic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6477000" cy="1189038"/>
          </a:xfrm>
        </p:spPr>
        <p:txBody>
          <a:bodyPr rtlCol="0" anchor="t">
            <a:normAutofit/>
          </a:bodyPr>
          <a:lstStyle>
            <a:lvl1pPr>
              <a:defRPr lang="en-US" sz="4000"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7" hidden="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34413" y="0"/>
            <a:ext cx="3557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phic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6477000" cy="1189038"/>
          </a:xfrm>
        </p:spPr>
        <p:txBody>
          <a:bodyPr rtlCol="0" anchor="t">
            <a:normAutofit/>
          </a:bodyPr>
          <a:lstStyle>
            <a:lvl1pPr>
              <a:defRPr lang="en-US" sz="400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2" hidden="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phic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3900" y="1905000"/>
            <a:ext cx="6955734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98" y="715961"/>
            <a:ext cx="6955735" cy="1189038"/>
          </a:xfrm>
        </p:spPr>
        <p:txBody>
          <a:bodyPr rtlCol="0" anchor="t">
            <a:normAutofit/>
          </a:bodyPr>
          <a:lstStyle>
            <a:lvl1pPr>
              <a:defRPr lang="en-US" sz="4000" i="0" cap="none" spc="-50" baseline="0">
                <a:ln w="3175">
                  <a:noFill/>
                </a:ln>
                <a:solidFill>
                  <a:schemeClr val="tx1"/>
                </a:solidFill>
                <a:effectLst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2" hidden="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phic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3900" y="1905000"/>
            <a:ext cx="6955734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898" y="715961"/>
            <a:ext cx="6955735" cy="1189038"/>
          </a:xfrm>
        </p:spPr>
        <p:txBody>
          <a:bodyPr rtlCol="0" anchor="t">
            <a:normAutofit/>
          </a:bodyPr>
          <a:lstStyle>
            <a:lvl1pPr>
              <a:defRPr lang="en-US" sz="4000" i="0" cap="none" spc="-50" baseline="0">
                <a:ln w="3175">
                  <a:noFill/>
                </a:ln>
                <a:solidFill>
                  <a:schemeClr val="accent1"/>
                </a:solidFill>
                <a:effectLst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31763"/>
            <a:ext cx="1219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phic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340475"/>
            <a:ext cx="1219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975104"/>
            <a:ext cx="9141397" cy="615553"/>
          </a:xfrm>
          <a:noFill/>
        </p:spPr>
        <p:txBody>
          <a:bodyPr lIns="0" tIns="0" rIns="0" bIns="0" anchor="b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31763"/>
            <a:ext cx="1219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phic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340475"/>
            <a:ext cx="1219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1975104"/>
            <a:ext cx="9141397" cy="615553"/>
          </a:xfrm>
          <a:noFill/>
        </p:spPr>
        <p:txBody>
          <a:bodyPr lIns="0" tIns="0" rIns="0" bIns="0" anchor="b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Segoe UI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B879210-9845-4EC1-8C6B-1A6B9771A0C2}" type="datetimeFigureOut">
              <a:rPr lang="en-US" altLang="en-US"/>
              <a:pPr>
                <a:defRPr/>
              </a:pPr>
              <a:t>9/23/2024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623D9B4-9EC8-44BD-9891-250C4F06599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30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Segoe U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Segoe U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Segoe U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Segoe U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Segoe U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Segoe U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Segoe U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Segoe U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vk.com/feed?section=search&amp;q=#Alias%D0%BF%D0%BE%D0%BA%D0%B0%D1%80%D0%B3%D0%BE%D0%BF%D0%BE%D0%BB%D1%8C%D1%81%D0%BA%D0%B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762375" y="328613"/>
            <a:ext cx="7759700" cy="4183062"/>
          </a:xfrm>
        </p:spPr>
        <p:txBody>
          <a:bodyPr/>
          <a:lstStyle/>
          <a:p>
            <a:pPr eaLnBrk="1" hangingPunct="1"/>
            <a:r>
              <a:rPr lang="ru-RU" sz="4000" b="0" smtClean="0"/>
              <a:t/>
            </a:r>
            <a:br>
              <a:rPr lang="ru-RU" sz="4000" b="0" smtClean="0"/>
            </a:br>
            <a:r>
              <a:rPr lang="ru-RU" sz="4000" b="0" smtClean="0"/>
              <a:t>Рассказать о городе, играя: повышение туристической привлекательности территории при помощи настольных краеведческих игр</a:t>
            </a:r>
            <a:r>
              <a:rPr lang="ru-RU" sz="4000" smtClean="0"/>
              <a:t> </a:t>
            </a:r>
            <a:br>
              <a:rPr lang="ru-RU" sz="4000" smtClean="0"/>
            </a:br>
            <a:endParaRPr lang="en-US" sz="4000" b="0" smtClean="0"/>
          </a:p>
        </p:txBody>
      </p:sp>
      <p:pic>
        <p:nvPicPr>
          <p:cNvPr id="17410" name="Picture 3" descr="каргополь черно бел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7063" y="4271963"/>
            <a:ext cx="85756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8304213" y="5942013"/>
            <a:ext cx="3887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МБУК «Каргопольская ЦБС»</a:t>
            </a:r>
            <a:br>
              <a:rPr lang="ru-RU"/>
            </a:br>
            <a:r>
              <a:rPr lang="ru-RU"/>
              <a:t>Наталья Сергеевна Трапезникова </a:t>
            </a:r>
            <a:br>
              <a:rPr lang="ru-RU"/>
            </a:b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истокапа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75" y="350838"/>
            <a:ext cx="389572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03356" y="1129479"/>
            <a:ext cx="3452817" cy="117733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>
                <a:solidFill>
                  <a:schemeClr val="tx1"/>
                </a:solidFill>
                <a:latin typeface="Arial" charset="0"/>
                <a:cs typeface="Arial" charset="0"/>
              </a:rPr>
              <a:t>«Истокапано»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3"/>
          <p:cNvSpPr txBox="1">
            <a:spLocks noChangeArrowheads="1"/>
          </p:cNvSpPr>
          <p:nvPr/>
        </p:nvSpPr>
        <p:spPr bwMode="auto">
          <a:xfrm>
            <a:off x="8721725" y="231775"/>
            <a:ext cx="3095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8255000" y="152400"/>
            <a:ext cx="3492500" cy="1231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FFFFFF"/>
                </a:solidFill>
              </a:rPr>
              <a:t>«Айда в Каргополь!»</a:t>
            </a:r>
          </a:p>
          <a:p>
            <a:pPr algn="ctr"/>
            <a:endParaRPr lang="ru-RU" sz="2400"/>
          </a:p>
        </p:txBody>
      </p:sp>
      <p:pic>
        <p:nvPicPr>
          <p:cNvPr id="33796" name="Picture 7" descr="UAj0myKceU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1163" y="152400"/>
            <a:ext cx="3563937" cy="634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9" descr="ExMJOzFwH78"/>
          <p:cNvPicPr>
            <a:picLocks noChangeAspect="1" noChangeArrowheads="1"/>
          </p:cNvPicPr>
          <p:nvPr/>
        </p:nvPicPr>
        <p:blipFill>
          <a:blip r:embed="rId3"/>
          <a:srcRect b="6717"/>
          <a:stretch>
            <a:fillRect/>
          </a:stretch>
        </p:blipFill>
        <p:spPr bwMode="auto">
          <a:xfrm>
            <a:off x="8437563" y="1501775"/>
            <a:ext cx="29972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Picture 6" descr="8rao2sDWcX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266700"/>
            <a:ext cx="3305175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7" descr="Туристы-лицо-1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690938" y="1889125"/>
            <a:ext cx="4556125" cy="3221038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243656" y="3885379"/>
            <a:ext cx="3452817" cy="117733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32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/>
            <a:endParaRPr lang="ru-RU" sz="32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/>
            <a:endParaRPr lang="ru-RU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0"/>
          <p:cNvSpPr/>
          <p:nvPr/>
        </p:nvSpPr>
        <p:spPr>
          <a:xfrm>
            <a:off x="6103956" y="2069279"/>
            <a:ext cx="3452817" cy="117733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32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/>
            <a:r>
              <a:rPr lang="ru-RU" b="1">
                <a:solidFill>
                  <a:schemeClr val="tx1"/>
                </a:solidFill>
                <a:latin typeface="Arial" charset="0"/>
                <a:cs typeface="Arial" charset="0"/>
              </a:rPr>
              <a:t>Спасибо за внимание!</a:t>
            </a:r>
            <a:endParaRPr lang="ru-RU" sz="32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/>
            <a:endParaRPr lang="ru-RU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6197600" y="3887788"/>
            <a:ext cx="3619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МБУК «Каргопольская ЦБС»</a:t>
            </a:r>
          </a:p>
          <a:p>
            <a:r>
              <a:rPr lang="ru-RU"/>
              <a:t>Каргополь, пр.Октябрьский, 56</a:t>
            </a:r>
          </a:p>
          <a:p>
            <a:r>
              <a:rPr lang="en-US"/>
              <a:t>karg.lib@yandex.ru</a:t>
            </a:r>
          </a:p>
          <a:p>
            <a:r>
              <a:rPr lang="en-US"/>
              <a:t>2-14-13</a:t>
            </a: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7"/>
          <p:cNvSpPr>
            <a:spLocks noChangeArrowheads="1"/>
          </p:cNvSpPr>
          <p:nvPr/>
        </p:nvSpPr>
        <p:spPr bwMode="auto">
          <a:xfrm>
            <a:off x="8470900" y="190500"/>
            <a:ext cx="3492500" cy="1231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58" name="Rectangle 29"/>
          <p:cNvSpPr>
            <a:spLocks noChangeArrowheads="1"/>
          </p:cNvSpPr>
          <p:nvPr/>
        </p:nvSpPr>
        <p:spPr bwMode="auto">
          <a:xfrm>
            <a:off x="8458200" y="4114800"/>
            <a:ext cx="3543300" cy="116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59" name="TextBox 13"/>
          <p:cNvSpPr txBox="1">
            <a:spLocks noChangeArrowheads="1"/>
          </p:cNvSpPr>
          <p:nvPr/>
        </p:nvSpPr>
        <p:spPr bwMode="auto">
          <a:xfrm>
            <a:off x="8499475" y="193675"/>
            <a:ext cx="3095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Литературная жизнь Каргополья разнообразна и интересна</a:t>
            </a:r>
            <a:endParaRPr lang="ru-RU">
              <a:latin typeface="Calibri" pitchFamily="34" charset="0"/>
            </a:endParaRPr>
          </a:p>
        </p:txBody>
      </p:sp>
      <p:sp>
        <p:nvSpPr>
          <p:cNvPr id="19460" name="Rectangle 33"/>
          <p:cNvSpPr>
            <a:spLocks noChangeArrowheads="1"/>
          </p:cNvSpPr>
          <p:nvPr/>
        </p:nvSpPr>
        <p:spPr bwMode="auto">
          <a:xfrm>
            <a:off x="8483600" y="2870200"/>
            <a:ext cx="3467100" cy="1104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solidFill>
                <a:schemeClr val="bg2"/>
              </a:solidFill>
            </a:endParaRPr>
          </a:p>
          <a:p>
            <a:pPr algn="ctr"/>
            <a:endParaRPr lang="ru-RU" b="1">
              <a:solidFill>
                <a:schemeClr val="bg2"/>
              </a:solidFill>
            </a:endParaRPr>
          </a:p>
          <a:p>
            <a:pPr algn="ctr"/>
            <a:r>
              <a:rPr lang="ru-RU" b="1">
                <a:solidFill>
                  <a:schemeClr val="bg2"/>
                </a:solidFill>
              </a:rPr>
              <a:t>Каргополь сохранил свои </a:t>
            </a:r>
          </a:p>
          <a:p>
            <a:pPr algn="ctr"/>
            <a:r>
              <a:rPr lang="ru-RU" b="1">
                <a:solidFill>
                  <a:schemeClr val="bg2"/>
                </a:solidFill>
              </a:rPr>
              <a:t>чудесные белокаменные</a:t>
            </a:r>
          </a:p>
          <a:p>
            <a:pPr algn="ctr"/>
            <a:r>
              <a:rPr lang="ru-RU" b="1">
                <a:solidFill>
                  <a:schemeClr val="bg2"/>
                </a:solidFill>
              </a:rPr>
              <a:t> храмы </a:t>
            </a:r>
          </a:p>
          <a:p>
            <a:pPr algn="ctr"/>
            <a:endParaRPr lang="ru-RU">
              <a:solidFill>
                <a:schemeClr val="bg2"/>
              </a:solidFill>
            </a:endParaRPr>
          </a:p>
          <a:p>
            <a:pPr algn="ctr"/>
            <a:endParaRPr lang="ru-RU">
              <a:solidFill>
                <a:schemeClr val="bg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66138" y="1573213"/>
            <a:ext cx="3452812" cy="11779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У Каргополя богатая событиями история и уникальная культура </a:t>
            </a:r>
            <a:endParaRPr lang="ru-RU" dirty="0"/>
          </a:p>
        </p:txBody>
      </p:sp>
      <p:sp>
        <p:nvSpPr>
          <p:cNvPr id="2" name="Прямоугольник 10"/>
          <p:cNvSpPr/>
          <p:nvPr/>
        </p:nvSpPr>
        <p:spPr>
          <a:xfrm>
            <a:off x="8442325" y="5419725"/>
            <a:ext cx="3513138" cy="114141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 charset="0"/>
                <a:cs typeface="Arial" charset="0"/>
              </a:rPr>
              <a:t>Каргополь – город мастеров, место силы. 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 charset="0"/>
                <a:cs typeface="Arial" charset="0"/>
              </a:rPr>
              <a:t>Мы храним традиции</a:t>
            </a:r>
          </a:p>
          <a:p>
            <a:pPr algn="ctr">
              <a:defRPr/>
            </a:pPr>
            <a:endParaRPr lang="ru-RU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" name="Рисунок 3" descr="Рисунок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2957" y="1535252"/>
            <a:ext cx="4215425" cy="3372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4" name="TextBox 15"/>
          <p:cNvSpPr txBox="1">
            <a:spLocks noChangeArrowheads="1"/>
          </p:cNvSpPr>
          <p:nvPr/>
        </p:nvSpPr>
        <p:spPr bwMode="auto">
          <a:xfrm>
            <a:off x="8547100" y="4378325"/>
            <a:ext cx="3240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Климат Каргополья суров, но природа прекрасна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4175" y="917575"/>
            <a:ext cx="63769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WordArt 13"/>
          <p:cNvSpPr>
            <a:spLocks noChangeArrowheads="1" noChangeShapeType="1" noTextEdit="1"/>
          </p:cNvSpPr>
          <p:nvPr/>
        </p:nvSpPr>
        <p:spPr bwMode="auto">
          <a:xfrm rot="5400000">
            <a:off x="-2292349" y="2919412"/>
            <a:ext cx="6223000" cy="765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A86D"/>
                </a:solidFill>
                <a:latin typeface="Arial"/>
                <a:cs typeface="Arial"/>
              </a:rPr>
              <a:t>Игра-Бродилка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88" y="247650"/>
            <a:ext cx="11249025" cy="692150"/>
          </a:xfrm>
        </p:spPr>
        <p:txBody>
          <a:bodyPr>
            <a:normAutofit/>
          </a:bodyPr>
          <a:lstStyle/>
          <a:p>
            <a:pPr defTabSz="931863"/>
            <a:r>
              <a:rPr lang="ru-RU" sz="240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2015 года мы проводим игротеки для любителей настольных игр</a:t>
            </a:r>
            <a:endParaRPr sz="2400" smtClean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7" descr="BdvaAiuIjx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065213"/>
            <a:ext cx="3741738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1" descr="_LidEe-EhM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1900" y="1027113"/>
            <a:ext cx="4932363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2" descr="IJmNBIZDsfo"/>
          <p:cNvPicPr>
            <a:picLocks noChangeAspect="1" noChangeArrowheads="1"/>
          </p:cNvPicPr>
          <p:nvPr/>
        </p:nvPicPr>
        <p:blipFill>
          <a:blip r:embed="rId5"/>
          <a:srcRect t="24850"/>
          <a:stretch>
            <a:fillRect/>
          </a:stretch>
        </p:blipFill>
        <p:spPr bwMode="auto">
          <a:xfrm>
            <a:off x="6400800" y="3471863"/>
            <a:ext cx="4749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3" descr="fwOMcbU-40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6600" y="3252788"/>
            <a:ext cx="447040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1028700"/>
            <a:ext cx="29400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715963"/>
            <a:ext cx="10668000" cy="6461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</a:rPr>
              <a:t> </a:t>
            </a:r>
            <a:endParaRPr sz="36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914400" y="177800"/>
            <a:ext cx="3556000" cy="977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Городские праздники</a:t>
            </a:r>
          </a:p>
        </p:txBody>
      </p:sp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00" y="198438"/>
            <a:ext cx="5778500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1244600"/>
            <a:ext cx="334486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9" descr="2024-09-23_22-56-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4725" y="3502025"/>
            <a:ext cx="476885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Sergee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81900" y="3540125"/>
            <a:ext cx="6238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075" y="514350"/>
            <a:ext cx="5562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5438" y="265113"/>
            <a:ext cx="3452812" cy="11779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>
                <a:solidFill>
                  <a:srgbClr val="FFFFFF"/>
                </a:solidFill>
                <a:latin typeface="Arial" charset="0"/>
                <a:cs typeface="Arial" charset="0"/>
              </a:rPr>
              <a:t>«</a:t>
            </a:r>
            <a:r>
              <a:rPr lang="ru-RU" sz="2400" b="1">
                <a:solidFill>
                  <a:srgbClr val="FFFFFF"/>
                </a:solidFill>
                <a:latin typeface="Arial" charset="0"/>
                <a:cs typeface="Arial" charset="0"/>
              </a:rPr>
              <a:t>Чё ты баишь?!»</a:t>
            </a:r>
          </a:p>
        </p:txBody>
      </p:sp>
      <p:pic>
        <p:nvPicPr>
          <p:cNvPr id="25603" name="Picture 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" y="2192338"/>
            <a:ext cx="56102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419100" y="381000"/>
            <a:ext cx="4533900" cy="532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7651" name="Picture 7" descr="бас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1975" y="746125"/>
            <a:ext cx="55213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495300" y="387350"/>
            <a:ext cx="4371975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Интернет версия </a:t>
            </a:r>
            <a:r>
              <a:rPr lang="ru-RU" sz="2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#Aliasпокаргопольски</a:t>
            </a:r>
            <a:r>
              <a:rPr lang="ru-RU" sz="2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(Чё ты баишь!?)</a:t>
            </a:r>
            <a:br>
              <a:rPr lang="ru-RU" sz="2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Продолжаем Aliаs(то есть скажи иначе)!!! ПО - КАРГОПОЛЬСКИ!!! – онлайн! Каждый день мы предлагаем вам одно из КАРГОПОЛЬСКИХ СЛОВЕЧЕК, а вы в комментариях пишите, что оно значит.</a:t>
            </a:r>
            <a:r>
              <a:rPr lang="ru-RU" sz="4400" b="1">
                <a:latin typeface="Segoe UI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5" y="279400"/>
            <a:ext cx="40592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3616325"/>
            <a:ext cx="7418388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01638" y="849313"/>
            <a:ext cx="3452812" cy="11779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solidFill>
                  <a:srgbClr val="FFFFFF"/>
                </a:solidFill>
                <a:latin typeface="Arial" charset="0"/>
                <a:cs typeface="Arial" charset="0"/>
              </a:rPr>
              <a:t>«Лони или сёгоду» (Линия времени)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4138" y="990600"/>
            <a:ext cx="478313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950913" y="790575"/>
            <a:ext cx="4246562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1600">
                <a:latin typeface="Segoe UI" pitchFamily="34" charset="0"/>
              </a:rPr>
              <a:t>    </a:t>
            </a:r>
          </a:p>
        </p:txBody>
      </p:sp>
      <p:sp>
        <p:nvSpPr>
          <p:cNvPr id="30729" name="Rectangle 6"/>
          <p:cNvSpPr>
            <a:spLocks noChangeArrowheads="1"/>
          </p:cNvSpPr>
          <p:nvPr/>
        </p:nvSpPr>
        <p:spPr bwMode="auto">
          <a:xfrm>
            <a:off x="1092200" y="647700"/>
            <a:ext cx="4762500" cy="548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181100" y="706438"/>
            <a:ext cx="39370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i="1">
                <a:latin typeface="Times New Roman" pitchFamily="18" charset="0"/>
                <a:cs typeface="Times New Roman" pitchFamily="18" charset="0"/>
              </a:rPr>
              <a:t>Интернет версия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Лони или сёгоду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Каждый день мы выставляем по три карты. На картах могут быть изображены люди, события, здания. Нужно определить даты событий и попытаться понять, что произошло раньше, то есть выстроить правильную линию времени (что было раньше, что позже).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В комментариях вы будете писать номера последовательности карточек, так как вы считаете правильным.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На следующий день мы будем выставлять эти карточки с датами. Вы проверите не только свои знания, но и интуицию.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24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264653"/>
      </a:accent1>
      <a:accent2>
        <a:srgbClr val="2A9D8F"/>
      </a:accent2>
      <a:accent3>
        <a:srgbClr val="E9C46A"/>
      </a:accent3>
      <a:accent4>
        <a:srgbClr val="F4A261"/>
      </a:accent4>
      <a:accent5>
        <a:srgbClr val="E76F51"/>
      </a:accent5>
      <a:accent6>
        <a:srgbClr val="FFFFFF"/>
      </a:accent6>
      <a:hlink>
        <a:srgbClr val="FFFFFF"/>
      </a:hlink>
      <a:folHlink>
        <a:srgbClr val="FFFFFF"/>
      </a:folHlink>
    </a:clrScheme>
    <a:fontScheme name="Heritage and History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Hispanic Heritage Template_LW.pot  -  AutoRecovered" id="{0019F9B1-4944-4C3D-BD71-31454C82D899}" vid="{3EED11B8-4CEA-4EF8-BEA8-9CD170BA1D8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</TotalTime>
  <Words>196</Words>
  <Application>Microsoft Office PowerPoint</Application>
  <PresentationFormat>Произвольный</PresentationFormat>
  <Paragraphs>35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13</vt:i4>
      </vt:variant>
      <vt:variant>
        <vt:lpstr>Заголовки слайдов</vt:lpstr>
      </vt:variant>
      <vt:variant>
        <vt:i4>13</vt:i4>
      </vt:variant>
    </vt:vector>
  </HeadingPairs>
  <TitlesOfParts>
    <vt:vector size="30" baseType="lpstr">
      <vt:lpstr>Arial</vt:lpstr>
      <vt:lpstr>Segoe UI</vt:lpstr>
      <vt:lpstr>Calibri</vt:lpstr>
      <vt:lpstr>Times New Roman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 Рассказать о городе, играя: повышение туристической привлекательности территории при помощи настольных краеведческих игр  </vt:lpstr>
      <vt:lpstr>Слайд 2</vt:lpstr>
      <vt:lpstr>Слайд 3</vt:lpstr>
      <vt:lpstr>С 2015 года мы проводим игротеки для любителей настольных игр</vt:lpstr>
      <vt:lpstr>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Рассказать о городе, играя: повышение туристической привлекательности территории при помощи настольных краеведческих игр  </dc:title>
  <dc:subject/>
  <dc:creator/>
  <cp:keywords/>
  <dc:description/>
  <cp:lastModifiedBy/>
  <cp:revision>3</cp:revision>
  <dcterms:created xsi:type="dcterms:W3CDTF">2021-01-14T05:24:35Z</dcterms:created>
  <dcterms:modified xsi:type="dcterms:W3CDTF">2024-09-23T20:49:53Z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Status">
    <vt:lpwstr>Not started</vt:lpwstr>
  </property>
  <property fmtid="{D5CDD505-2E9C-101B-9397-08002B2CF9AE}" pid="4" name="_ip_UnifiedCompliancePolicyUIAction">
    <vt:lpwstr/>
  </property>
  <property fmtid="{D5CDD505-2E9C-101B-9397-08002B2CF9AE}" pid="5" name="Image">
    <vt:lpwstr/>
  </property>
  <property fmtid="{D5CDD505-2E9C-101B-9397-08002B2CF9AE}" pid="6" name="_ip_UnifiedCompliancePolicyProperties">
    <vt:lpwstr/>
  </property>
  <property fmtid="{D5CDD505-2E9C-101B-9397-08002B2CF9AE}" pid="7" name="lcf76f155ced4ddcb4097134ff3c332f">
    <vt:lpwstr/>
  </property>
  <property fmtid="{D5CDD505-2E9C-101B-9397-08002B2CF9AE}" pid="8" name="TaxCatchAll">
    <vt:lpwstr/>
  </property>
  <property fmtid="{D5CDD505-2E9C-101B-9397-08002B2CF9AE}" pid="9" name="MediaServiceKeyPoints">
    <vt:lpwstr/>
  </property>
</Properties>
</file>